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72" r:id="rId4"/>
    <p:sldId id="271" r:id="rId5"/>
    <p:sldId id="273" r:id="rId6"/>
    <p:sldId id="275" r:id="rId7"/>
    <p:sldId id="266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8" r:id="rId19"/>
    <p:sldId id="287" r:id="rId20"/>
    <p:sldId id="286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4EE5-45B6-47F5-AEF8-B66C41E07ED6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F77C-74E9-44A7-B7BD-E850D747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09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4EE5-45B6-47F5-AEF8-B66C41E07ED6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F77C-74E9-44A7-B7BD-E850D747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31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4EE5-45B6-47F5-AEF8-B66C41E07ED6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F77C-74E9-44A7-B7BD-E850D747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524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4EE5-45B6-47F5-AEF8-B66C41E07ED6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F77C-74E9-44A7-B7BD-E850D747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173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4EE5-45B6-47F5-AEF8-B66C41E07ED6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F77C-74E9-44A7-B7BD-E850D747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99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4EE5-45B6-47F5-AEF8-B66C41E07ED6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F77C-74E9-44A7-B7BD-E850D747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5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4EE5-45B6-47F5-AEF8-B66C41E07ED6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F77C-74E9-44A7-B7BD-E850D747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368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4EE5-45B6-47F5-AEF8-B66C41E07ED6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F77C-74E9-44A7-B7BD-E850D747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626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4EE5-45B6-47F5-AEF8-B66C41E07ED6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F77C-74E9-44A7-B7BD-E850D747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697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4EE5-45B6-47F5-AEF8-B66C41E07ED6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F77C-74E9-44A7-B7BD-E850D747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467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4EE5-45B6-47F5-AEF8-B66C41E07ED6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3F77C-74E9-44A7-B7BD-E850D747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564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54EE5-45B6-47F5-AEF8-B66C41E07ED6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3F77C-74E9-44A7-B7BD-E850D747F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117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aviastroit/page268132.htm/page4964769.htm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9304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о проделанной работе учителей начальных классов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1 четверть 2022-2023 учебный год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402006"/>
            <a:ext cx="9144000" cy="285579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Итоги учебной деятельности </a:t>
            </a:r>
          </a:p>
          <a:p>
            <a:r>
              <a:rPr lang="ru-RU" sz="4000" dirty="0" smtClean="0"/>
              <a:t>за 1 четверть 2022 -2023 учебного года</a:t>
            </a:r>
          </a:p>
          <a:p>
            <a:r>
              <a:rPr lang="ru-RU" sz="4000" dirty="0" smtClean="0"/>
              <a:t>1-4 классы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7661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предупреждению неуспеваемости школьников, воспитанию положительного отношения к учебе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Выявление </a:t>
            </a:r>
            <a:r>
              <a:rPr lang="ru-RU" dirty="0"/>
              <a:t>детей, вызывающих педагогическую тревогу:</a:t>
            </a:r>
          </a:p>
          <a:p>
            <a:r>
              <a:rPr lang="ru-RU" dirty="0"/>
              <a:t>1А- Гаджиев, </a:t>
            </a:r>
            <a:r>
              <a:rPr lang="ru-RU" dirty="0" err="1"/>
              <a:t>Кирягин</a:t>
            </a:r>
            <a:r>
              <a:rPr lang="ru-RU" dirty="0"/>
              <a:t>, Пашанин, Хафизов, </a:t>
            </a:r>
            <a:r>
              <a:rPr lang="ru-RU" dirty="0" err="1"/>
              <a:t>Шалыминов</a:t>
            </a:r>
            <a:r>
              <a:rPr lang="ru-RU" dirty="0"/>
              <a:t>, Григорьев, </a:t>
            </a:r>
            <a:r>
              <a:rPr lang="ru-RU" dirty="0" err="1"/>
              <a:t>Жарская</a:t>
            </a:r>
            <a:r>
              <a:rPr lang="ru-RU" dirty="0"/>
              <a:t>(учеба, поведение)</a:t>
            </a:r>
          </a:p>
          <a:p>
            <a:r>
              <a:rPr lang="ru-RU" dirty="0"/>
              <a:t>1Б-Фатыхов Н(трудности в учебе),</a:t>
            </a:r>
            <a:r>
              <a:rPr lang="ru-RU" dirty="0" err="1"/>
              <a:t>Зиннатулина</a:t>
            </a:r>
            <a:r>
              <a:rPr lang="ru-RU" dirty="0"/>
              <a:t> Л, Хайруллина А(трудности в учебе)</a:t>
            </a:r>
          </a:p>
          <a:p>
            <a:r>
              <a:rPr lang="ru-RU" dirty="0"/>
              <a:t>1В-Сабирзянов А(поведение), Егоров Т(взаимоотношения с детьми), Загоскин Я(взаимоотношения с детьми)</a:t>
            </a:r>
          </a:p>
          <a:p>
            <a:r>
              <a:rPr lang="ru-RU" dirty="0"/>
              <a:t>1Г –</a:t>
            </a:r>
            <a:r>
              <a:rPr lang="ru-RU" dirty="0" err="1"/>
              <a:t>Габбасова</a:t>
            </a:r>
            <a:r>
              <a:rPr lang="ru-RU" dirty="0"/>
              <a:t>, </a:t>
            </a:r>
            <a:r>
              <a:rPr lang="ru-RU" dirty="0" err="1"/>
              <a:t>Галямеева</a:t>
            </a:r>
            <a:r>
              <a:rPr lang="ru-RU" dirty="0"/>
              <a:t>, Иванов, Миронова, Халилов, Юсифова( проблемы в учебе, поведение на уроке)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7311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2Г-Сибагатуллин (неуспевающий по математике);</a:t>
            </a:r>
            <a:r>
              <a:rPr lang="ru-RU" dirty="0" err="1"/>
              <a:t>Бикташров</a:t>
            </a:r>
            <a:r>
              <a:rPr lang="ru-RU" dirty="0"/>
              <a:t> (не успевающий по русскому языку); </a:t>
            </a:r>
            <a:r>
              <a:rPr lang="ru-RU" dirty="0" err="1"/>
              <a:t>Мухамадиев</a:t>
            </a:r>
            <a:r>
              <a:rPr lang="ru-RU" dirty="0"/>
              <a:t> (русский язык); Фаттахов Егор( трудности по чтению); Юсифова М (русский язык);</a:t>
            </a:r>
          </a:p>
          <a:p>
            <a:r>
              <a:rPr lang="ru-RU" dirty="0"/>
              <a:t>3Г- </a:t>
            </a:r>
            <a:r>
              <a:rPr lang="ru-RU" dirty="0" err="1"/>
              <a:t>Мухамадиева</a:t>
            </a:r>
            <a:r>
              <a:rPr lang="ru-RU" dirty="0"/>
              <a:t> М(русский язык)</a:t>
            </a:r>
          </a:p>
          <a:p>
            <a:r>
              <a:rPr lang="ru-RU" dirty="0"/>
              <a:t>4А- Ким Егор( русский язык, математика, музыка)</a:t>
            </a:r>
          </a:p>
          <a:p>
            <a:r>
              <a:rPr lang="ru-RU" dirty="0"/>
              <a:t>4 Г- </a:t>
            </a:r>
            <a:r>
              <a:rPr lang="ru-RU" dirty="0" err="1"/>
              <a:t>Номоншонов</a:t>
            </a:r>
            <a:r>
              <a:rPr lang="ru-RU" dirty="0"/>
              <a:t> Н (плохо читает, не выполняет домашнюю работу; неуспевающий по математике и русскому языку); </a:t>
            </a:r>
            <a:r>
              <a:rPr lang="ru-RU" dirty="0" err="1"/>
              <a:t>Самигуллин</a:t>
            </a:r>
            <a:r>
              <a:rPr lang="ru-RU" dirty="0"/>
              <a:t> Амир (испытывает трудности в учебе: не разговаривает</a:t>
            </a:r>
            <a:r>
              <a:rPr lang="ru-RU" dirty="0" smtClean="0"/>
              <a:t>). </a:t>
            </a:r>
            <a:r>
              <a:rPr lang="ru-RU" dirty="0"/>
              <a:t>Проведение бесед с родителями: </a:t>
            </a:r>
            <a:r>
              <a:rPr lang="ru-RU" dirty="0" err="1"/>
              <a:t>МухамадиеваМ</a:t>
            </a:r>
            <a:r>
              <a:rPr lang="ru-RU" dirty="0"/>
              <a:t>(3Г класс); Ким Е (4А класс); Федорова Я(1Г класс)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980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/>
              <a:t>Организация работы с детьми, имеющими повышенную мотивацию </a:t>
            </a:r>
            <a:r>
              <a:rPr lang="ru-RU" sz="3100" b="1" dirty="0" err="1"/>
              <a:t>учебно</a:t>
            </a:r>
            <a:r>
              <a:rPr lang="ru-RU" sz="3100" b="1" dirty="0"/>
              <a:t> - познавательной деятельности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4.1</a:t>
            </a:r>
            <a:r>
              <a:rPr lang="ru-RU" dirty="0"/>
              <a:t>. Выявление учащихся, способных работать на повышенном уровне обучения:</a:t>
            </a:r>
          </a:p>
          <a:p>
            <a:r>
              <a:rPr lang="ru-RU" dirty="0"/>
              <a:t>-Участие детей в городском конкурсе-выставки детского творчества « Вторая жизнь упаковки-2022 в рамках городского экологического проекта «Экологическая ответственность»</a:t>
            </a:r>
          </a:p>
          <a:p>
            <a:r>
              <a:rPr lang="ru-RU" dirty="0"/>
              <a:t>-« </a:t>
            </a:r>
            <a:r>
              <a:rPr lang="ru-RU" dirty="0" err="1"/>
              <a:t>Междунароная</a:t>
            </a:r>
            <a:r>
              <a:rPr lang="ru-RU" dirty="0"/>
              <a:t> математическая игра «Кенгуру», «Русский </a:t>
            </a:r>
            <a:r>
              <a:rPr lang="ru-RU" dirty="0" err="1"/>
              <a:t>медвежонок»_языкознание</a:t>
            </a:r>
            <a:r>
              <a:rPr lang="ru-RU" dirty="0"/>
              <a:t> для всех»</a:t>
            </a:r>
          </a:p>
          <a:p>
            <a:r>
              <a:rPr lang="ru-RU" dirty="0"/>
              <a:t>-Участие детей 2 классов в районном конкурсе творческих работ «Как животных в мире много»( 1, 2 место)</a:t>
            </a:r>
          </a:p>
          <a:p>
            <a:r>
              <a:rPr lang="ru-RU" dirty="0"/>
              <a:t>-Участие в районном этапе конкурса цифровых рисунков « Мой цифровой Татарстан»</a:t>
            </a:r>
          </a:p>
          <a:p>
            <a:r>
              <a:rPr lang="ru-RU" dirty="0"/>
              <a:t>-Участие учителей и детей в проекте Дневник добрых дел, Культурный дневник школьника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3296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Привлечение «одаренных», «мотивированных» детей к участию в школьных и городских олимпиадах и марафонах, окружных фестивалях научно-технического творчества, проектно-исследовательских конференциях:</a:t>
            </a:r>
            <a:br>
              <a:rPr lang="ru-RU" sz="2400" b="1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-</a:t>
            </a:r>
            <a:r>
              <a:rPr lang="ru-RU" dirty="0"/>
              <a:t>Очное участие детей 1-4 классов в олимпиадах КФУ «</a:t>
            </a:r>
            <a:r>
              <a:rPr lang="en-US" dirty="0" err="1"/>
              <a:t>Winkind</a:t>
            </a:r>
            <a:r>
              <a:rPr lang="ru-RU" dirty="0"/>
              <a:t>»</a:t>
            </a:r>
          </a:p>
          <a:p>
            <a:r>
              <a:rPr lang="ru-RU" dirty="0"/>
              <a:t>-Всероссийская </a:t>
            </a:r>
            <a:r>
              <a:rPr lang="ru-RU" dirty="0" err="1"/>
              <a:t>межпредметная</a:t>
            </a:r>
            <a:r>
              <a:rPr lang="ru-RU" dirty="0"/>
              <a:t>  олимпиада « Белый мишка»(1-4 класс)</a:t>
            </a:r>
          </a:p>
          <a:p>
            <a:r>
              <a:rPr lang="tt-RU" dirty="0"/>
              <a:t>-Городской конкурс “ Буду бдительным на льду”</a:t>
            </a:r>
            <a:endParaRPr lang="ru-RU" dirty="0"/>
          </a:p>
          <a:p>
            <a:r>
              <a:rPr lang="tt-RU" dirty="0"/>
              <a:t>-</a:t>
            </a:r>
            <a:r>
              <a:rPr lang="ru-RU" dirty="0"/>
              <a:t> Математическая олимпиада </a:t>
            </a:r>
            <a:r>
              <a:rPr lang="ru-RU" dirty="0" err="1"/>
              <a:t>при"Городском</a:t>
            </a:r>
            <a:r>
              <a:rPr lang="ru-RU" dirty="0"/>
              <a:t> центре творческого развития и</a:t>
            </a:r>
          </a:p>
          <a:p>
            <a:r>
              <a:rPr lang="ru-RU" dirty="0"/>
              <a:t>гуманитарного образования для одаренных детей" г. Казани  «Магистр счета» </a:t>
            </a:r>
          </a:p>
          <a:p>
            <a:r>
              <a:rPr lang="ru-RU" dirty="0"/>
              <a:t>- Олимпиада по Чтению  </a:t>
            </a:r>
            <a:r>
              <a:rPr lang="ru-RU" dirty="0" err="1"/>
              <a:t>при"Городском</a:t>
            </a:r>
            <a:r>
              <a:rPr lang="ru-RU" dirty="0"/>
              <a:t> центре творческого развития и</a:t>
            </a:r>
          </a:p>
          <a:p>
            <a:r>
              <a:rPr lang="ru-RU" dirty="0"/>
              <a:t>гуманитарного образования для одаренных детей" г. Казани «Техника чтения»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2936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Публикации </a:t>
            </a:r>
            <a:r>
              <a:rPr lang="ru-RU" b="1" dirty="0"/>
              <a:t>за </a:t>
            </a:r>
            <a:r>
              <a:rPr lang="ru-RU" b="1" dirty="0" smtClean="0"/>
              <a:t>1 четверть 2022-2023 </a:t>
            </a:r>
            <a:r>
              <a:rPr lang="ru-RU" b="1" dirty="0"/>
              <a:t>уч. год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8858777"/>
              </p:ext>
            </p:extLst>
          </p:nvPr>
        </p:nvGraphicFramePr>
        <p:xfrm>
          <a:off x="1213946" y="1072055"/>
          <a:ext cx="10562894" cy="578594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61755">
                  <a:extLst>
                    <a:ext uri="{9D8B030D-6E8A-4147-A177-3AD203B41FA5}">
                      <a16:colId xmlns:a16="http://schemas.microsoft.com/office/drawing/2014/main" val="1586100402"/>
                    </a:ext>
                  </a:extLst>
                </a:gridCol>
                <a:gridCol w="1736117">
                  <a:extLst>
                    <a:ext uri="{9D8B030D-6E8A-4147-A177-3AD203B41FA5}">
                      <a16:colId xmlns:a16="http://schemas.microsoft.com/office/drawing/2014/main" val="1237382353"/>
                    </a:ext>
                  </a:extLst>
                </a:gridCol>
                <a:gridCol w="4660127">
                  <a:extLst>
                    <a:ext uri="{9D8B030D-6E8A-4147-A177-3AD203B41FA5}">
                      <a16:colId xmlns:a16="http://schemas.microsoft.com/office/drawing/2014/main" val="2643659690"/>
                    </a:ext>
                  </a:extLst>
                </a:gridCol>
                <a:gridCol w="3704895">
                  <a:extLst>
                    <a:ext uri="{9D8B030D-6E8A-4147-A177-3AD203B41FA5}">
                      <a16:colId xmlns:a16="http://schemas.microsoft.com/office/drawing/2014/main" val="2628756043"/>
                    </a:ext>
                  </a:extLst>
                </a:gridCol>
              </a:tblGrid>
              <a:tr h="688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статьи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сборника, стр., издательство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06392"/>
                  </a:ext>
                </a:extLst>
              </a:tr>
              <a:tr h="1398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 Г.Ф.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статья "Игровые технологии как средство развития читательской компетенции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младших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школьников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уроках литературного чтения"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научно-методический журнал https://edu.tatar.ru/aviastroit/page268132.htm/page4964769.htm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1947007"/>
                  </a:ext>
                </a:extLst>
              </a:tr>
              <a:tr h="13987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Мухина </a:t>
                      </a:r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тимбилдинга в начальной школе, статья, 5 страницы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научно-методический журнал </a:t>
                      </a: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https://edu.tatar.ru/aviastroit/page268132.htm/page4964769.htm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8442995"/>
                  </a:ext>
                </a:extLst>
              </a:tr>
              <a:tr h="1306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Андреева МВ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 педагога ОО с семьёй ребенка с ОВЗ, методическая разработка, 19 страниц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"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Инфоурок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", персональный  сайт: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учительский.сайт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Андреева Марина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Владимировна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8806647"/>
                  </a:ext>
                </a:extLst>
              </a:tr>
              <a:tr h="9944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Фатыхова </a:t>
                      </a:r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Методическая разработка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Всероссийское издание «Слово педагога» 26.10.2022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671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052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Участие </a:t>
            </a:r>
            <a:r>
              <a:rPr lang="ru-RU" sz="3200" b="1" u="sng" dirty="0"/>
              <a:t>педагогов</a:t>
            </a:r>
            <a:r>
              <a:rPr lang="ru-RU" sz="3200" b="1" dirty="0"/>
              <a:t> в профессиональных конкурсах, грантах, проектах, фестивалях </a:t>
            </a:r>
            <a:r>
              <a:rPr lang="ru-RU" sz="3200" b="1" dirty="0" smtClean="0"/>
              <a:t>за 1 четверть 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5920440"/>
              </p:ext>
            </p:extLst>
          </p:nvPr>
        </p:nvGraphicFramePr>
        <p:xfrm>
          <a:off x="838200" y="1576551"/>
          <a:ext cx="10515600" cy="4315100"/>
        </p:xfrm>
        <a:graphic>
          <a:graphicData uri="http://schemas.openxmlformats.org/drawingml/2006/table">
            <a:tbl>
              <a:tblPr firstRow="1" firstCol="1" bandRow="1"/>
              <a:tblGrid>
                <a:gridCol w="580697">
                  <a:extLst>
                    <a:ext uri="{9D8B030D-6E8A-4147-A177-3AD203B41FA5}">
                      <a16:colId xmlns:a16="http://schemas.microsoft.com/office/drawing/2014/main" val="2131205412"/>
                    </a:ext>
                  </a:extLst>
                </a:gridCol>
                <a:gridCol w="4677103">
                  <a:extLst>
                    <a:ext uri="{9D8B030D-6E8A-4147-A177-3AD203B41FA5}">
                      <a16:colId xmlns:a16="http://schemas.microsoft.com/office/drawing/2014/main" val="372097256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95146549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914061718"/>
                    </a:ext>
                  </a:extLst>
                </a:gridCol>
              </a:tblGrid>
              <a:tr h="431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Результат,учитель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652953"/>
                  </a:ext>
                </a:extLst>
              </a:tr>
              <a:tr h="863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Куратор проекта «Орлята России»	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Андреева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МВ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Шамсутдинова АА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1922892"/>
                  </a:ext>
                </a:extLst>
              </a:tr>
              <a:tr h="863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«Культурный дневник школьника»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</a:t>
                      </a:r>
                      <a:r>
                        <a:rPr lang="tt-RU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1-х классов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1896249"/>
                  </a:ext>
                </a:extLst>
              </a:tr>
              <a:tr h="863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Куратор проекта </a:t>
                      </a:r>
                      <a:r>
                        <a:rPr lang="ru-RU" sz="2400" dirty="0">
                          <a:solidFill>
                            <a:srgbClr val="4D515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образовательной онлайн-платформы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Учи.ру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образовательное учреждение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Андреева МВ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2617009"/>
                  </a:ext>
                </a:extLst>
              </a:tr>
              <a:tr h="12945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"Активный учитель" ТОП-10 образовательной платформы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Учи.ру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Мухина</a:t>
                      </a:r>
                      <a:r>
                        <a:rPr lang="tt-RU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НВ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6436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598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Участие </a:t>
            </a:r>
            <a:r>
              <a:rPr lang="ru-RU" sz="3600" b="1" u="sng" dirty="0"/>
              <a:t>педагогов</a:t>
            </a:r>
            <a:r>
              <a:rPr lang="ru-RU" sz="3600" b="1" dirty="0"/>
              <a:t> в профессиональных конкурсах, грантах, проектах, фестивалях за 1 четверть 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627646"/>
              </p:ext>
            </p:extLst>
          </p:nvPr>
        </p:nvGraphicFramePr>
        <p:xfrm>
          <a:off x="1040524" y="1819140"/>
          <a:ext cx="10313276" cy="4753864"/>
        </p:xfrm>
        <a:graphic>
          <a:graphicData uri="http://schemas.openxmlformats.org/drawingml/2006/table">
            <a:tbl>
              <a:tblPr firstRow="1" firstCol="1" bandRow="1"/>
              <a:tblGrid>
                <a:gridCol w="646386">
                  <a:extLst>
                    <a:ext uri="{9D8B030D-6E8A-4147-A177-3AD203B41FA5}">
                      <a16:colId xmlns:a16="http://schemas.microsoft.com/office/drawing/2014/main" val="1508398582"/>
                    </a:ext>
                  </a:extLst>
                </a:gridCol>
                <a:gridCol w="3878318">
                  <a:extLst>
                    <a:ext uri="{9D8B030D-6E8A-4147-A177-3AD203B41FA5}">
                      <a16:colId xmlns:a16="http://schemas.microsoft.com/office/drawing/2014/main" val="4071578455"/>
                    </a:ext>
                  </a:extLst>
                </a:gridCol>
                <a:gridCol w="3210253">
                  <a:extLst>
                    <a:ext uri="{9D8B030D-6E8A-4147-A177-3AD203B41FA5}">
                      <a16:colId xmlns:a16="http://schemas.microsoft.com/office/drawing/2014/main" val="1545504224"/>
                    </a:ext>
                  </a:extLst>
                </a:gridCol>
                <a:gridCol w="2578319">
                  <a:extLst>
                    <a:ext uri="{9D8B030D-6E8A-4147-A177-3AD203B41FA5}">
                      <a16:colId xmlns:a16="http://schemas.microsoft.com/office/drawing/2014/main" val="2158838157"/>
                    </a:ext>
                  </a:extLst>
                </a:gridCol>
              </a:tblGrid>
              <a:tr h="1482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Результат,учитель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7525742"/>
                  </a:ext>
                </a:extLst>
              </a:tr>
              <a:tr h="157188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Экспериментальная работа «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Здоровьесберегающие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технологии в режиме дня младшего школьника»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Экспериментально-творческая группа педагогов  ЦПИ им.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К.Д.Ушинского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Мухина Наталья Владимировна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Свидетельство экспериментальной работы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0091800"/>
                  </a:ext>
                </a:extLst>
              </a:tr>
              <a:tr h="135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315414"/>
                  </a:ext>
                </a:extLst>
              </a:tr>
              <a:tr h="135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993854"/>
                  </a:ext>
                </a:extLst>
              </a:tr>
              <a:tr h="135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141" marR="201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4125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0998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Участие </a:t>
            </a:r>
            <a:r>
              <a:rPr lang="ru-RU" sz="3600" b="1" u="sng" dirty="0"/>
              <a:t>учащихся</a:t>
            </a:r>
            <a:r>
              <a:rPr lang="ru-RU" sz="3600" b="1" dirty="0"/>
              <a:t> в конкурсах, конференциях, соревнованиях </a:t>
            </a:r>
            <a:endParaRPr lang="ru-RU" sz="36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5581721"/>
              </p:ext>
            </p:extLst>
          </p:nvPr>
        </p:nvGraphicFramePr>
        <p:xfrm>
          <a:off x="1229709" y="1690686"/>
          <a:ext cx="10436774" cy="3108918"/>
        </p:xfrm>
        <a:graphic>
          <a:graphicData uri="http://schemas.openxmlformats.org/drawingml/2006/table">
            <a:tbl>
              <a:tblPr firstRow="1" firstCol="1" bandRow="1"/>
              <a:tblGrid>
                <a:gridCol w="2584345">
                  <a:extLst>
                    <a:ext uri="{9D8B030D-6E8A-4147-A177-3AD203B41FA5}">
                      <a16:colId xmlns:a16="http://schemas.microsoft.com/office/drawing/2014/main" val="191994114"/>
                    </a:ext>
                  </a:extLst>
                </a:gridCol>
                <a:gridCol w="2302967">
                  <a:extLst>
                    <a:ext uri="{9D8B030D-6E8A-4147-A177-3AD203B41FA5}">
                      <a16:colId xmlns:a16="http://schemas.microsoft.com/office/drawing/2014/main" val="1111228760"/>
                    </a:ext>
                  </a:extLst>
                </a:gridCol>
                <a:gridCol w="1441019">
                  <a:extLst>
                    <a:ext uri="{9D8B030D-6E8A-4147-A177-3AD203B41FA5}">
                      <a16:colId xmlns:a16="http://schemas.microsoft.com/office/drawing/2014/main" val="226054296"/>
                    </a:ext>
                  </a:extLst>
                </a:gridCol>
                <a:gridCol w="4108443">
                  <a:extLst>
                    <a:ext uri="{9D8B030D-6E8A-4147-A177-3AD203B41FA5}">
                      <a16:colId xmlns:a16="http://schemas.microsoft.com/office/drawing/2014/main" val="1784620882"/>
                    </a:ext>
                  </a:extLst>
                </a:gridCol>
              </a:tblGrid>
              <a:tr h="453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</a:t>
                      </a:r>
                      <a:r>
                        <a:rPr lang="ru-RU" sz="2400" b="1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Результат, </a:t>
                      </a: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6715149"/>
                  </a:ext>
                </a:extLst>
              </a:tr>
              <a:tr h="453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"Белый мишка"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место;Гайнуллина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А.М.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9281174"/>
                  </a:ext>
                </a:extLst>
              </a:tr>
              <a:tr h="453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"Магистр счёта"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участие;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Гайнуллина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А.М.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111043"/>
                  </a:ext>
                </a:extLst>
              </a:tr>
              <a:tr h="453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winkind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место;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А.М.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73969"/>
                  </a:ext>
                </a:extLst>
              </a:tr>
              <a:tr h="453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"Наука на ладони"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место;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А.М.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5252238"/>
                  </a:ext>
                </a:extLst>
              </a:tr>
              <a:tr h="453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winkind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место;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Гайнуллина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А.М.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4765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8420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Участие </a:t>
            </a:r>
            <a:r>
              <a:rPr lang="ru-RU" b="1" u="sng" dirty="0">
                <a:solidFill>
                  <a:prstClr val="black"/>
                </a:solidFill>
              </a:rPr>
              <a:t>учащихся</a:t>
            </a:r>
            <a:r>
              <a:rPr lang="ru-RU" b="1" dirty="0">
                <a:solidFill>
                  <a:prstClr val="black"/>
                </a:solidFill>
              </a:rPr>
              <a:t> в конкурсах, конференциях, соревнованиях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2460682"/>
              </p:ext>
            </p:extLst>
          </p:nvPr>
        </p:nvGraphicFramePr>
        <p:xfrm>
          <a:off x="838200" y="2318797"/>
          <a:ext cx="10515599" cy="4207019"/>
        </p:xfrm>
        <a:graphic>
          <a:graphicData uri="http://schemas.openxmlformats.org/drawingml/2006/table">
            <a:tbl>
              <a:tblPr firstRow="1" firstCol="1" bandRow="1"/>
              <a:tblGrid>
                <a:gridCol w="4659694">
                  <a:extLst>
                    <a:ext uri="{9D8B030D-6E8A-4147-A177-3AD203B41FA5}">
                      <a16:colId xmlns:a16="http://schemas.microsoft.com/office/drawing/2014/main" val="235608939"/>
                    </a:ext>
                  </a:extLst>
                </a:gridCol>
                <a:gridCol w="2369099">
                  <a:extLst>
                    <a:ext uri="{9D8B030D-6E8A-4147-A177-3AD203B41FA5}">
                      <a16:colId xmlns:a16="http://schemas.microsoft.com/office/drawing/2014/main" val="39604497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559030781"/>
                    </a:ext>
                  </a:extLst>
                </a:gridCol>
                <a:gridCol w="3029606">
                  <a:extLst>
                    <a:ext uri="{9D8B030D-6E8A-4147-A177-3AD203B41FA5}">
                      <a16:colId xmlns:a16="http://schemas.microsoft.com/office/drawing/2014/main" val="1292737482"/>
                    </a:ext>
                  </a:extLst>
                </a:gridCol>
              </a:tblGrid>
              <a:tr h="13915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Детский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творческий конкурс «Волшебное лукошка»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Осягина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Ю.,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Саляхов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Э.,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Нуруллин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О. – Диплом 1 место;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Г.Ф.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704610"/>
                  </a:ext>
                </a:extLst>
              </a:tr>
              <a:tr h="12626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детских творческих работ на тему энергосбережения «Солнечный зайчик»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известны; учитель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Г.Ф.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6697396"/>
                  </a:ext>
                </a:extLst>
              </a:tr>
              <a:tr h="11913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детский творческий конкурс «Я-мечтаю!»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Башарова М. – диплом 1 место; учитель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Г.Ф.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45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8163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prstClr val="black"/>
                </a:solidFill>
              </a:rPr>
              <a:t>Участие </a:t>
            </a:r>
            <a:r>
              <a:rPr lang="ru-RU" sz="3600" b="1" u="sng" dirty="0">
                <a:solidFill>
                  <a:prstClr val="black"/>
                </a:solidFill>
              </a:rPr>
              <a:t>учащихся</a:t>
            </a:r>
            <a:r>
              <a:rPr lang="ru-RU" sz="3600" b="1" dirty="0">
                <a:solidFill>
                  <a:prstClr val="black"/>
                </a:solidFill>
              </a:rPr>
              <a:t> в конкурсах, конференциях, соревнованиях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8323486"/>
              </p:ext>
            </p:extLst>
          </p:nvPr>
        </p:nvGraphicFramePr>
        <p:xfrm>
          <a:off x="409905" y="1690688"/>
          <a:ext cx="10943895" cy="5126346"/>
        </p:xfrm>
        <a:graphic>
          <a:graphicData uri="http://schemas.openxmlformats.org/drawingml/2006/table">
            <a:tbl>
              <a:tblPr firstRow="1" firstCol="1" bandRow="1"/>
              <a:tblGrid>
                <a:gridCol w="4117289">
                  <a:extLst>
                    <a:ext uri="{9D8B030D-6E8A-4147-A177-3AD203B41FA5}">
                      <a16:colId xmlns:a16="http://schemas.microsoft.com/office/drawing/2014/main" val="507262113"/>
                    </a:ext>
                  </a:extLst>
                </a:gridCol>
                <a:gridCol w="2148864">
                  <a:extLst>
                    <a:ext uri="{9D8B030D-6E8A-4147-A177-3AD203B41FA5}">
                      <a16:colId xmlns:a16="http://schemas.microsoft.com/office/drawing/2014/main" val="1289327729"/>
                    </a:ext>
                  </a:extLst>
                </a:gridCol>
                <a:gridCol w="885791">
                  <a:extLst>
                    <a:ext uri="{9D8B030D-6E8A-4147-A177-3AD203B41FA5}">
                      <a16:colId xmlns:a16="http://schemas.microsoft.com/office/drawing/2014/main" val="3826236405"/>
                    </a:ext>
                  </a:extLst>
                </a:gridCol>
                <a:gridCol w="3791951">
                  <a:extLst>
                    <a:ext uri="{9D8B030D-6E8A-4147-A177-3AD203B41FA5}">
                      <a16:colId xmlns:a16="http://schemas.microsoft.com/office/drawing/2014/main" val="1027806146"/>
                    </a:ext>
                  </a:extLst>
                </a:gridCol>
              </a:tblGrid>
              <a:tr h="1400838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Олимпиада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«Магистр счета»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Набиуллин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Руслан-призер,4г; учитель: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Хайдарова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А.И.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0718609"/>
                  </a:ext>
                </a:extLst>
              </a:tr>
              <a:tr h="923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Мир вокруг нас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Участие; учитель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Кутдусова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И.И.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66265"/>
                  </a:ext>
                </a:extLst>
              </a:tr>
              <a:tr h="923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Математический марафон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Неизвестно; учитель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Кутдусова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И.И.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2523395"/>
                  </a:ext>
                </a:extLst>
              </a:tr>
              <a:tr h="1877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экологический конкурс фотографии «#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ЯБерегу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сертификат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Пашанин Т.,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Осягина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Ю.;учитель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Г.Ф.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7610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6513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8654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Успеваемость и качество 2 классов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745" y="2299855"/>
            <a:ext cx="9144000" cy="4253345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Кол-во </a:t>
            </a:r>
            <a:r>
              <a:rPr lang="ru-RU" dirty="0" err="1" smtClean="0"/>
              <a:t>уч</a:t>
            </a:r>
            <a:r>
              <a:rPr lang="ru-RU" dirty="0" smtClean="0"/>
              <a:t>         Успеваем</a:t>
            </a:r>
            <a:r>
              <a:rPr lang="ru-RU" dirty="0"/>
              <a:t>	</a:t>
            </a:r>
            <a:r>
              <a:rPr lang="ru-RU" dirty="0" smtClean="0"/>
              <a:t>Качество          </a:t>
            </a:r>
            <a:r>
              <a:rPr lang="ru-RU" dirty="0"/>
              <a:t>		</a:t>
            </a:r>
          </a:p>
          <a:p>
            <a:pPr algn="l"/>
            <a:r>
              <a:rPr lang="ru-RU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2а</a:t>
            </a:r>
            <a:r>
              <a:rPr lang="ru-RU" u="sn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ru-RU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33</a:t>
            </a:r>
            <a:r>
              <a:rPr lang="ru-RU" u="sn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100%	</a:t>
            </a:r>
            <a:r>
              <a:rPr lang="ru-RU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76%</a:t>
            </a:r>
            <a:r>
              <a:rPr lang="ru-RU" u="sn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  <a:r>
              <a:rPr lang="ru-RU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</a:t>
            </a:r>
            <a:r>
              <a:rPr lang="ru-RU" u="sng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Фатыхова</a:t>
            </a:r>
            <a:r>
              <a:rPr lang="ru-RU" u="sng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ЛИ</a:t>
            </a:r>
            <a:r>
              <a:rPr lang="ru-RU" u="sng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	</a:t>
            </a:r>
          </a:p>
          <a:p>
            <a:pPr algn="l"/>
            <a:r>
              <a:rPr lang="ru-RU" dirty="0">
                <a:solidFill>
                  <a:srgbClr val="FF0000"/>
                </a:solidFill>
              </a:rPr>
              <a:t>2б	</a:t>
            </a:r>
            <a:r>
              <a:rPr lang="ru-RU" dirty="0" smtClean="0">
                <a:solidFill>
                  <a:srgbClr val="FF0000"/>
                </a:solidFill>
              </a:rPr>
              <a:t>30</a:t>
            </a:r>
            <a:r>
              <a:rPr lang="ru-RU" dirty="0">
                <a:solidFill>
                  <a:srgbClr val="FF0000"/>
                </a:solidFill>
              </a:rPr>
              <a:t>	100%	</a:t>
            </a:r>
            <a:r>
              <a:rPr lang="ru-RU" dirty="0" smtClean="0">
                <a:solidFill>
                  <a:srgbClr val="FF0000"/>
                </a:solidFill>
              </a:rPr>
              <a:t>              53 %</a:t>
            </a:r>
            <a:r>
              <a:rPr lang="ru-RU" dirty="0">
                <a:solidFill>
                  <a:srgbClr val="FF0000"/>
                </a:solidFill>
              </a:rPr>
              <a:t>	</a:t>
            </a:r>
            <a:r>
              <a:rPr lang="ru-RU" dirty="0" smtClean="0">
                <a:solidFill>
                  <a:srgbClr val="FF0000"/>
                </a:solidFill>
              </a:rPr>
              <a:t>              </a:t>
            </a:r>
            <a:r>
              <a:rPr lang="ru-RU" dirty="0" err="1" smtClean="0">
                <a:solidFill>
                  <a:srgbClr val="FF0000"/>
                </a:solidFill>
              </a:rPr>
              <a:t>Аниварова</a:t>
            </a:r>
            <a:r>
              <a:rPr lang="ru-RU" dirty="0" smtClean="0">
                <a:solidFill>
                  <a:srgbClr val="FF0000"/>
                </a:solidFill>
              </a:rPr>
              <a:t> ЗА</a:t>
            </a:r>
            <a:r>
              <a:rPr lang="ru-RU" dirty="0">
                <a:solidFill>
                  <a:srgbClr val="FF0000"/>
                </a:solidFill>
              </a:rPr>
              <a:t>	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  <a:p>
            <a:pPr algn="l"/>
            <a:r>
              <a:rPr lang="ru-RU" u="sng" dirty="0" smtClean="0">
                <a:solidFill>
                  <a:schemeClr val="accent1"/>
                </a:solidFill>
              </a:rPr>
              <a:t>2в</a:t>
            </a:r>
            <a:r>
              <a:rPr lang="ru-RU" u="sng" dirty="0">
                <a:solidFill>
                  <a:schemeClr val="accent1"/>
                </a:solidFill>
              </a:rPr>
              <a:t>	</a:t>
            </a:r>
            <a:r>
              <a:rPr lang="ru-RU" u="sng" dirty="0" smtClean="0">
                <a:solidFill>
                  <a:schemeClr val="accent1"/>
                </a:solidFill>
              </a:rPr>
              <a:t>34</a:t>
            </a:r>
            <a:r>
              <a:rPr lang="ru-RU" u="sng" dirty="0">
                <a:solidFill>
                  <a:schemeClr val="accent1"/>
                </a:solidFill>
              </a:rPr>
              <a:t>	100%	</a:t>
            </a:r>
            <a:r>
              <a:rPr lang="ru-RU" u="sng" dirty="0" smtClean="0">
                <a:solidFill>
                  <a:schemeClr val="accent1"/>
                </a:solidFill>
              </a:rPr>
              <a:t>              71%</a:t>
            </a:r>
            <a:r>
              <a:rPr lang="ru-RU" u="sng" dirty="0">
                <a:solidFill>
                  <a:schemeClr val="accent1"/>
                </a:solidFill>
              </a:rPr>
              <a:t>	 </a:t>
            </a:r>
            <a:r>
              <a:rPr lang="ru-RU" u="sng" dirty="0" smtClean="0">
                <a:solidFill>
                  <a:schemeClr val="accent1"/>
                </a:solidFill>
              </a:rPr>
              <a:t>             </a:t>
            </a:r>
            <a:r>
              <a:rPr lang="ru-RU" u="sng" dirty="0" err="1" smtClean="0">
                <a:solidFill>
                  <a:schemeClr val="accent1"/>
                </a:solidFill>
              </a:rPr>
              <a:t>Валиуллина</a:t>
            </a:r>
            <a:r>
              <a:rPr lang="ru-RU" u="sng" dirty="0" smtClean="0">
                <a:solidFill>
                  <a:schemeClr val="accent1"/>
                </a:solidFill>
              </a:rPr>
              <a:t> ЭА</a:t>
            </a:r>
            <a:r>
              <a:rPr lang="ru-RU" dirty="0"/>
              <a:t>	</a:t>
            </a:r>
          </a:p>
          <a:p>
            <a:pPr algn="l"/>
            <a:r>
              <a:rPr lang="ru-RU" dirty="0">
                <a:solidFill>
                  <a:schemeClr val="accent2"/>
                </a:solidFill>
              </a:rPr>
              <a:t>2г	</a:t>
            </a:r>
            <a:r>
              <a:rPr lang="ru-RU" dirty="0" smtClean="0">
                <a:solidFill>
                  <a:schemeClr val="accent2"/>
                </a:solidFill>
              </a:rPr>
              <a:t>32</a:t>
            </a:r>
            <a:r>
              <a:rPr lang="ru-RU" dirty="0">
                <a:solidFill>
                  <a:schemeClr val="accent2"/>
                </a:solidFill>
              </a:rPr>
              <a:t>	100%	</a:t>
            </a:r>
            <a:r>
              <a:rPr lang="ru-RU" dirty="0" smtClean="0">
                <a:solidFill>
                  <a:schemeClr val="accent2"/>
                </a:solidFill>
              </a:rPr>
              <a:t>              53%</a:t>
            </a:r>
            <a:r>
              <a:rPr lang="ru-RU" dirty="0">
                <a:solidFill>
                  <a:schemeClr val="accent2"/>
                </a:solidFill>
              </a:rPr>
              <a:t>	</a:t>
            </a:r>
            <a:r>
              <a:rPr lang="ru-RU" dirty="0" smtClean="0">
                <a:solidFill>
                  <a:schemeClr val="accent2"/>
                </a:solidFill>
              </a:rPr>
              <a:t>               </a:t>
            </a:r>
            <a:r>
              <a:rPr lang="ru-RU" dirty="0" err="1" smtClean="0">
                <a:solidFill>
                  <a:schemeClr val="accent2"/>
                </a:solidFill>
              </a:rPr>
              <a:t>Кутдусова</a:t>
            </a:r>
            <a:r>
              <a:rPr lang="ru-RU" dirty="0" smtClean="0">
                <a:solidFill>
                  <a:schemeClr val="accent2"/>
                </a:solidFill>
              </a:rPr>
              <a:t> ИИ</a:t>
            </a:r>
            <a:r>
              <a:rPr lang="ru-RU" dirty="0">
                <a:solidFill>
                  <a:schemeClr val="accent2"/>
                </a:solidFill>
              </a:rPr>
              <a:t>	</a:t>
            </a:r>
            <a:r>
              <a:rPr lang="ru-RU" dirty="0"/>
              <a:t>		</a:t>
            </a:r>
          </a:p>
          <a:p>
            <a:pPr algn="l"/>
            <a:r>
              <a:rPr lang="ru-RU" dirty="0"/>
              <a:t>итого	</a:t>
            </a:r>
            <a:r>
              <a:rPr lang="ru-RU" dirty="0" smtClean="0"/>
              <a:t>129</a:t>
            </a:r>
            <a:r>
              <a:rPr lang="ru-RU" dirty="0"/>
              <a:t>	100%	</a:t>
            </a:r>
            <a:r>
              <a:rPr lang="ru-RU" dirty="0" smtClean="0"/>
              <a:t>              63.57%</a:t>
            </a:r>
            <a:r>
              <a:rPr lang="ru-RU" dirty="0"/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10158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Участие </a:t>
            </a:r>
            <a:r>
              <a:rPr lang="ru-RU" b="1" u="sng" dirty="0"/>
              <a:t>учащихся</a:t>
            </a:r>
            <a:r>
              <a:rPr lang="ru-RU" b="1" dirty="0"/>
              <a:t> в конкурсах, конференциях, соревнованиях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786910"/>
              </p:ext>
            </p:extLst>
          </p:nvPr>
        </p:nvGraphicFramePr>
        <p:xfrm>
          <a:off x="838200" y="1690688"/>
          <a:ext cx="10654861" cy="4849664"/>
        </p:xfrm>
        <a:graphic>
          <a:graphicData uri="http://schemas.openxmlformats.org/drawingml/2006/table">
            <a:tbl>
              <a:tblPr firstRow="1" firstCol="1" bandRow="1"/>
              <a:tblGrid>
                <a:gridCol w="3796862">
                  <a:extLst>
                    <a:ext uri="{9D8B030D-6E8A-4147-A177-3AD203B41FA5}">
                      <a16:colId xmlns:a16="http://schemas.microsoft.com/office/drawing/2014/main" val="1133390720"/>
                    </a:ext>
                  </a:extLst>
                </a:gridCol>
                <a:gridCol w="2144110">
                  <a:extLst>
                    <a:ext uri="{9D8B030D-6E8A-4147-A177-3AD203B41FA5}">
                      <a16:colId xmlns:a16="http://schemas.microsoft.com/office/drawing/2014/main" val="401224233"/>
                    </a:ext>
                  </a:extLst>
                </a:gridCol>
                <a:gridCol w="930166">
                  <a:extLst>
                    <a:ext uri="{9D8B030D-6E8A-4147-A177-3AD203B41FA5}">
                      <a16:colId xmlns:a16="http://schemas.microsoft.com/office/drawing/2014/main" val="1857242119"/>
                    </a:ext>
                  </a:extLst>
                </a:gridCol>
                <a:gridCol w="3783723">
                  <a:extLst>
                    <a:ext uri="{9D8B030D-6E8A-4147-A177-3AD203B41FA5}">
                      <a16:colId xmlns:a16="http://schemas.microsoft.com/office/drawing/2014/main" val="2045375019"/>
                    </a:ext>
                  </a:extLst>
                </a:gridCol>
              </a:tblGrid>
              <a:tr h="25502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Winkid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Стартовые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олимпиады очно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Чекунов(победитель по русскому)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Муханин(победитель по русскому)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Чекунов(призер по матем) учитель: Яруллина Г.Н.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3138224"/>
                  </a:ext>
                </a:extLst>
              </a:tr>
              <a:tr h="819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«Лабиринт»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Дипломы 1,2,3 степени; учитель: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Хайдарова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А.И.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2665511"/>
                  </a:ext>
                </a:extLst>
              </a:tr>
              <a:tr h="14796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Олимпиада «Белый Мишка»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Призеры 2 степени,1 степени; учитель: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Хайдарова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А.И.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3220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3785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Участие </a:t>
            </a:r>
            <a:r>
              <a:rPr lang="ru-RU" b="1" u="sng" dirty="0"/>
              <a:t>учащихся</a:t>
            </a:r>
            <a:r>
              <a:rPr lang="ru-RU" b="1" dirty="0"/>
              <a:t> в конкурсах, конференциях, соревнованиях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3324178"/>
              </p:ext>
            </p:extLst>
          </p:nvPr>
        </p:nvGraphicFramePr>
        <p:xfrm>
          <a:off x="838200" y="1690688"/>
          <a:ext cx="10717923" cy="5041964"/>
        </p:xfrm>
        <a:graphic>
          <a:graphicData uri="http://schemas.openxmlformats.org/drawingml/2006/table">
            <a:tbl>
              <a:tblPr firstRow="1" firstCol="1" bandRow="1"/>
              <a:tblGrid>
                <a:gridCol w="4749348">
                  <a:extLst>
                    <a:ext uri="{9D8B030D-6E8A-4147-A177-3AD203B41FA5}">
                      <a16:colId xmlns:a16="http://schemas.microsoft.com/office/drawing/2014/main" val="2000692967"/>
                    </a:ext>
                  </a:extLst>
                </a:gridCol>
                <a:gridCol w="1978186">
                  <a:extLst>
                    <a:ext uri="{9D8B030D-6E8A-4147-A177-3AD203B41FA5}">
                      <a16:colId xmlns:a16="http://schemas.microsoft.com/office/drawing/2014/main" val="3460182161"/>
                    </a:ext>
                  </a:extLst>
                </a:gridCol>
                <a:gridCol w="616569">
                  <a:extLst>
                    <a:ext uri="{9D8B030D-6E8A-4147-A177-3AD203B41FA5}">
                      <a16:colId xmlns:a16="http://schemas.microsoft.com/office/drawing/2014/main" val="2755125123"/>
                    </a:ext>
                  </a:extLst>
                </a:gridCol>
                <a:gridCol w="3373820">
                  <a:extLst>
                    <a:ext uri="{9D8B030D-6E8A-4147-A177-3AD203B41FA5}">
                      <a16:colId xmlns:a16="http://schemas.microsoft.com/office/drawing/2014/main" val="1211026707"/>
                    </a:ext>
                  </a:extLst>
                </a:gridCol>
              </a:tblGrid>
              <a:tr h="29759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Детский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творческий конкурс «Фантазия осени»: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1 место –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Гиляжов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Д., Сафина Л.,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Жарская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Шалыминов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Н.,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Миннуллина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С., диплом 2 место- Хафизов Г.;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Г.Ф.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209354"/>
                  </a:ext>
                </a:extLst>
              </a:tr>
              <a:tr h="2066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художественного чтения «С чего начинается Родина»: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Шалыминов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Н.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место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Г.Ф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0151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6869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prstClr val="black"/>
                </a:solidFill>
              </a:rPr>
              <a:t>Участие </a:t>
            </a:r>
            <a:r>
              <a:rPr lang="ru-RU" b="1" u="sng" dirty="0">
                <a:solidFill>
                  <a:prstClr val="black"/>
                </a:solidFill>
              </a:rPr>
              <a:t>учащихся</a:t>
            </a:r>
            <a:r>
              <a:rPr lang="ru-RU" b="1" dirty="0">
                <a:solidFill>
                  <a:prstClr val="black"/>
                </a:solidFill>
              </a:rPr>
              <a:t> в конкурсах, конференциях, соревнованиях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2673213"/>
              </p:ext>
            </p:extLst>
          </p:nvPr>
        </p:nvGraphicFramePr>
        <p:xfrm>
          <a:off x="646386" y="1690690"/>
          <a:ext cx="10594427" cy="4811346"/>
        </p:xfrm>
        <a:graphic>
          <a:graphicData uri="http://schemas.openxmlformats.org/drawingml/2006/table">
            <a:tbl>
              <a:tblPr firstRow="1" firstCol="1" bandRow="1"/>
              <a:tblGrid>
                <a:gridCol w="4694625">
                  <a:extLst>
                    <a:ext uri="{9D8B030D-6E8A-4147-A177-3AD203B41FA5}">
                      <a16:colId xmlns:a16="http://schemas.microsoft.com/office/drawing/2014/main" val="3167041694"/>
                    </a:ext>
                  </a:extLst>
                </a:gridCol>
                <a:gridCol w="2220962">
                  <a:extLst>
                    <a:ext uri="{9D8B030D-6E8A-4147-A177-3AD203B41FA5}">
                      <a16:colId xmlns:a16="http://schemas.microsoft.com/office/drawing/2014/main" val="2881942163"/>
                    </a:ext>
                  </a:extLst>
                </a:gridCol>
                <a:gridCol w="663139">
                  <a:extLst>
                    <a:ext uri="{9D8B030D-6E8A-4147-A177-3AD203B41FA5}">
                      <a16:colId xmlns:a16="http://schemas.microsoft.com/office/drawing/2014/main" val="4231688853"/>
                    </a:ext>
                  </a:extLst>
                </a:gridCol>
                <a:gridCol w="3015701">
                  <a:extLst>
                    <a:ext uri="{9D8B030D-6E8A-4147-A177-3AD203B41FA5}">
                      <a16:colId xmlns:a16="http://schemas.microsoft.com/office/drawing/2014/main" val="4238826069"/>
                    </a:ext>
                  </a:extLst>
                </a:gridCol>
              </a:tblGrid>
              <a:tr h="1986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художественного чтения «С чего начинается Родина»: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Плешкова</a:t>
                      </a: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М, Сорокина С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место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Андреева МВ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 </a:t>
                      </a:r>
                      <a:r>
                        <a:rPr lang="ru-RU" sz="2400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Гайфуллина</a:t>
                      </a: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469286"/>
                  </a:ext>
                </a:extLst>
              </a:tr>
              <a:tr h="11921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Образовательный марафон «Навстречу знаниям» на портале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Учи.ру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 2 место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Г.Ф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4843610"/>
                  </a:ext>
                </a:extLst>
              </a:tr>
              <a:tr h="1499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детского рисунка «Леонардо»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Миннуллина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.;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Г.Ф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7071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301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36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848931"/>
              </p:ext>
            </p:extLst>
          </p:nvPr>
        </p:nvGraphicFramePr>
        <p:xfrm>
          <a:off x="709448" y="867103"/>
          <a:ext cx="10644351" cy="5722883"/>
        </p:xfrm>
        <a:graphic>
          <a:graphicData uri="http://schemas.openxmlformats.org/drawingml/2006/table">
            <a:tbl>
              <a:tblPr firstRow="1" firstCol="1" bandRow="1"/>
              <a:tblGrid>
                <a:gridCol w="4716747">
                  <a:extLst>
                    <a:ext uri="{9D8B030D-6E8A-4147-A177-3AD203B41FA5}">
                      <a16:colId xmlns:a16="http://schemas.microsoft.com/office/drawing/2014/main" val="1644953365"/>
                    </a:ext>
                  </a:extLst>
                </a:gridCol>
                <a:gridCol w="1964607">
                  <a:extLst>
                    <a:ext uri="{9D8B030D-6E8A-4147-A177-3AD203B41FA5}">
                      <a16:colId xmlns:a16="http://schemas.microsoft.com/office/drawing/2014/main" val="4114259250"/>
                    </a:ext>
                  </a:extLst>
                </a:gridCol>
                <a:gridCol w="1480054">
                  <a:extLst>
                    <a:ext uri="{9D8B030D-6E8A-4147-A177-3AD203B41FA5}">
                      <a16:colId xmlns:a16="http://schemas.microsoft.com/office/drawing/2014/main" val="1423861668"/>
                    </a:ext>
                  </a:extLst>
                </a:gridCol>
                <a:gridCol w="2482943">
                  <a:extLst>
                    <a:ext uri="{9D8B030D-6E8A-4147-A177-3AD203B41FA5}">
                      <a16:colId xmlns:a16="http://schemas.microsoft.com/office/drawing/2014/main" val="3553791575"/>
                    </a:ext>
                  </a:extLst>
                </a:gridCol>
              </a:tblGrid>
              <a:tr h="1352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«Умка» по математике, русскому языку, литературному чтению и окружающему миру: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Осягина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Ю.Диплом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Г.Ф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480372"/>
                  </a:ext>
                </a:extLst>
              </a:tr>
              <a:tr h="1352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IV-й республиканский конкурс детского рисунка в стиле флористической живописи «Калипсо»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Рез-ты не известны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Г.Ф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937783"/>
                  </a:ext>
                </a:extLst>
              </a:tr>
              <a:tr h="12057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Всероссийская олимпиада по математике, по окружающему миру, по русскому языку «Белый мишка»-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призера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Г.Ф, Андреева МВ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1249679"/>
                  </a:ext>
                </a:extLst>
              </a:tr>
              <a:tr h="1812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 Всероссийского конкурса семейных видеороликов, раскрывающих роль семьи, родных языков, национальных традиций в воспитании подрастающего поколения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Семья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Гаффарова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Алмаза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 ,учитель Мухина Н.В.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1530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7947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36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786513"/>
              </p:ext>
            </p:extLst>
          </p:nvPr>
        </p:nvGraphicFramePr>
        <p:xfrm>
          <a:off x="993229" y="835573"/>
          <a:ext cx="10484067" cy="5681798"/>
        </p:xfrm>
        <a:graphic>
          <a:graphicData uri="http://schemas.openxmlformats.org/drawingml/2006/table">
            <a:tbl>
              <a:tblPr firstRow="1" firstCol="1" bandRow="1"/>
              <a:tblGrid>
                <a:gridCol w="4645722">
                  <a:extLst>
                    <a:ext uri="{9D8B030D-6E8A-4147-A177-3AD203B41FA5}">
                      <a16:colId xmlns:a16="http://schemas.microsoft.com/office/drawing/2014/main" val="3172279718"/>
                    </a:ext>
                  </a:extLst>
                </a:gridCol>
                <a:gridCol w="1935024">
                  <a:extLst>
                    <a:ext uri="{9D8B030D-6E8A-4147-A177-3AD203B41FA5}">
                      <a16:colId xmlns:a16="http://schemas.microsoft.com/office/drawing/2014/main" val="3735356578"/>
                    </a:ext>
                  </a:extLst>
                </a:gridCol>
                <a:gridCol w="876342">
                  <a:extLst>
                    <a:ext uri="{9D8B030D-6E8A-4147-A177-3AD203B41FA5}">
                      <a16:colId xmlns:a16="http://schemas.microsoft.com/office/drawing/2014/main" val="3788940828"/>
                    </a:ext>
                  </a:extLst>
                </a:gridCol>
                <a:gridCol w="3026979">
                  <a:extLst>
                    <a:ext uri="{9D8B030D-6E8A-4147-A177-3AD203B41FA5}">
                      <a16:colId xmlns:a16="http://schemas.microsoft.com/office/drawing/2014/main" val="3755958792"/>
                    </a:ext>
                  </a:extLst>
                </a:gridCol>
              </a:tblGrid>
              <a:tr h="234341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Олимпиада по математике «Белый мишка»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Дипломы победителя и призёров  учитель Мухина Н.В.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5469917"/>
                  </a:ext>
                </a:extLst>
              </a:tr>
              <a:tr h="128590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по реализации проекта «Культурный дневник школьника» в номинации «Лучший культурный дневник школьника»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участника учитель Мухина Н.В.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4936774"/>
                  </a:ext>
                </a:extLst>
              </a:tr>
              <a:tr h="111610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«Мой читательский дневник»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Благодарственное письмо , 1 место учитель Мухина Н.В.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215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25928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28558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61428"/>
              </p:ext>
            </p:extLst>
          </p:nvPr>
        </p:nvGraphicFramePr>
        <p:xfrm>
          <a:off x="993228" y="1324304"/>
          <a:ext cx="10499833" cy="5141450"/>
        </p:xfrm>
        <a:graphic>
          <a:graphicData uri="http://schemas.openxmlformats.org/drawingml/2006/table">
            <a:tbl>
              <a:tblPr firstRow="1" firstCol="1" bandRow="1"/>
              <a:tblGrid>
                <a:gridCol w="4193627">
                  <a:extLst>
                    <a:ext uri="{9D8B030D-6E8A-4147-A177-3AD203B41FA5}">
                      <a16:colId xmlns:a16="http://schemas.microsoft.com/office/drawing/2014/main" val="3033516482"/>
                    </a:ext>
                  </a:extLst>
                </a:gridCol>
                <a:gridCol w="2397015">
                  <a:extLst>
                    <a:ext uri="{9D8B030D-6E8A-4147-A177-3AD203B41FA5}">
                      <a16:colId xmlns:a16="http://schemas.microsoft.com/office/drawing/2014/main" val="2144439524"/>
                    </a:ext>
                  </a:extLst>
                </a:gridCol>
                <a:gridCol w="582668">
                  <a:extLst>
                    <a:ext uri="{9D8B030D-6E8A-4147-A177-3AD203B41FA5}">
                      <a16:colId xmlns:a16="http://schemas.microsoft.com/office/drawing/2014/main" val="1281973490"/>
                    </a:ext>
                  </a:extLst>
                </a:gridCol>
                <a:gridCol w="3326523">
                  <a:extLst>
                    <a:ext uri="{9D8B030D-6E8A-4147-A177-3AD203B41FA5}">
                      <a16:colId xmlns:a16="http://schemas.microsoft.com/office/drawing/2014/main" val="1935403144"/>
                    </a:ext>
                  </a:extLst>
                </a:gridCol>
              </a:tblGrid>
              <a:tr h="13558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«Старт на все 100»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 олимпиада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2 степени учитель Валиуллина Э.А.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4710280"/>
                  </a:ext>
                </a:extLst>
              </a:tr>
              <a:tr h="10405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Учи.ру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 рус. яз. и литературе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победителя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Валиуллина Э.А.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7599585"/>
                  </a:ext>
                </a:extLst>
              </a:tr>
              <a:tr h="10405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«Умка» по рус. яз.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1 степени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Валиуллина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Э.А.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6672715"/>
                  </a:ext>
                </a:extLst>
              </a:tr>
              <a:tr h="10405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«Умка» по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окр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миру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2 степени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Валиуллина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Э.А.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4897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4580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126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1663352"/>
              </p:ext>
            </p:extLst>
          </p:nvPr>
        </p:nvGraphicFramePr>
        <p:xfrm>
          <a:off x="838200" y="867103"/>
          <a:ext cx="10515599" cy="4812958"/>
        </p:xfrm>
        <a:graphic>
          <a:graphicData uri="http://schemas.openxmlformats.org/drawingml/2006/table">
            <a:tbl>
              <a:tblPr firstRow="1" firstCol="1" bandRow="1"/>
              <a:tblGrid>
                <a:gridCol w="3182007">
                  <a:extLst>
                    <a:ext uri="{9D8B030D-6E8A-4147-A177-3AD203B41FA5}">
                      <a16:colId xmlns:a16="http://schemas.microsoft.com/office/drawing/2014/main" val="38794674"/>
                    </a:ext>
                  </a:extLst>
                </a:gridCol>
                <a:gridCol w="2569779">
                  <a:extLst>
                    <a:ext uri="{9D8B030D-6E8A-4147-A177-3AD203B41FA5}">
                      <a16:colId xmlns:a16="http://schemas.microsoft.com/office/drawing/2014/main" val="2997547813"/>
                    </a:ext>
                  </a:extLst>
                </a:gridCol>
                <a:gridCol w="993228">
                  <a:extLst>
                    <a:ext uri="{9D8B030D-6E8A-4147-A177-3AD203B41FA5}">
                      <a16:colId xmlns:a16="http://schemas.microsoft.com/office/drawing/2014/main" val="2392472717"/>
                    </a:ext>
                  </a:extLst>
                </a:gridCol>
                <a:gridCol w="3770585">
                  <a:extLst>
                    <a:ext uri="{9D8B030D-6E8A-4147-A177-3AD203B41FA5}">
                      <a16:colId xmlns:a16="http://schemas.microsoft.com/office/drawing/2014/main" val="1361518730"/>
                    </a:ext>
                  </a:extLst>
                </a:gridCol>
              </a:tblGrid>
              <a:tr h="7252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Winkid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 олимпиада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участника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Валиуллина Э.А.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3404633"/>
                  </a:ext>
                </a:extLst>
              </a:tr>
              <a:tr h="14240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Учи.ру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 шахматам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(онлайн олимпиада)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Грамота и Диплом победителя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Валиуллина Э.А.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2236859"/>
                  </a:ext>
                </a:extLst>
              </a:tr>
              <a:tr h="10878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«Магистр счета»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Очная олимпиада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Диплом участника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Валиуллина Э.А.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1031010"/>
                  </a:ext>
                </a:extLst>
              </a:tr>
              <a:tr h="14864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Олимпиада по окр. миру (очная)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Валиуллина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Э.А.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7182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81413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662782"/>
            <a:ext cx="10515600" cy="1325563"/>
          </a:xfrm>
        </p:spPr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4841946"/>
              </p:ext>
            </p:extLst>
          </p:nvPr>
        </p:nvGraphicFramePr>
        <p:xfrm>
          <a:off x="488732" y="1056290"/>
          <a:ext cx="11177752" cy="5295044"/>
        </p:xfrm>
        <a:graphic>
          <a:graphicData uri="http://schemas.openxmlformats.org/drawingml/2006/table">
            <a:tbl>
              <a:tblPr firstRow="1" firstCol="1" bandRow="1"/>
              <a:tblGrid>
                <a:gridCol w="4810080">
                  <a:extLst>
                    <a:ext uri="{9D8B030D-6E8A-4147-A177-3AD203B41FA5}">
                      <a16:colId xmlns:a16="http://schemas.microsoft.com/office/drawing/2014/main" val="3161939044"/>
                    </a:ext>
                  </a:extLst>
                </a:gridCol>
                <a:gridCol w="2347464">
                  <a:extLst>
                    <a:ext uri="{9D8B030D-6E8A-4147-A177-3AD203B41FA5}">
                      <a16:colId xmlns:a16="http://schemas.microsoft.com/office/drawing/2014/main" val="2152293880"/>
                    </a:ext>
                  </a:extLst>
                </a:gridCol>
                <a:gridCol w="439855">
                  <a:extLst>
                    <a:ext uri="{9D8B030D-6E8A-4147-A177-3AD203B41FA5}">
                      <a16:colId xmlns:a16="http://schemas.microsoft.com/office/drawing/2014/main" val="2894848689"/>
                    </a:ext>
                  </a:extLst>
                </a:gridCol>
                <a:gridCol w="3580353">
                  <a:extLst>
                    <a:ext uri="{9D8B030D-6E8A-4147-A177-3AD203B41FA5}">
                      <a16:colId xmlns:a16="http://schemas.microsoft.com/office/drawing/2014/main" val="470313530"/>
                    </a:ext>
                  </a:extLst>
                </a:gridCol>
              </a:tblGrid>
              <a:tr h="1115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художественного чтения «Уголок России, с детства дорогой. Нет тебя красивей, Татарстан родной»,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Варсегова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Полина – 2 место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Гайфуллина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Г.И.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5650283"/>
                  </a:ext>
                </a:extLst>
              </a:tr>
              <a:tr h="1115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творческих работ на тему энергосбережения «Солнечный зайчик»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будут в ноябре учитель Гайфуллина Г.И.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2236769"/>
                  </a:ext>
                </a:extLst>
              </a:tr>
              <a:tr h="1115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рисунков «Безопасность глазами детей»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Республиканский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Варсегова Полина – 1 место учитель Гайфуллина Г.И.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4304155"/>
                  </a:ext>
                </a:extLst>
              </a:tr>
              <a:tr h="11154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Конкурс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художественного чтения «С чего начинается Родина»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Городской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место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Гайфуллина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Г.И.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326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9805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9162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5376295"/>
              </p:ext>
            </p:extLst>
          </p:nvPr>
        </p:nvGraphicFramePr>
        <p:xfrm>
          <a:off x="838201" y="1008993"/>
          <a:ext cx="10702157" cy="5870169"/>
        </p:xfrm>
        <a:graphic>
          <a:graphicData uri="http://schemas.openxmlformats.org/drawingml/2006/table">
            <a:tbl>
              <a:tblPr firstRow="1" firstCol="1" bandRow="1"/>
              <a:tblGrid>
                <a:gridCol w="4742362">
                  <a:extLst>
                    <a:ext uri="{9D8B030D-6E8A-4147-A177-3AD203B41FA5}">
                      <a16:colId xmlns:a16="http://schemas.microsoft.com/office/drawing/2014/main" val="894245528"/>
                    </a:ext>
                  </a:extLst>
                </a:gridCol>
                <a:gridCol w="2396789">
                  <a:extLst>
                    <a:ext uri="{9D8B030D-6E8A-4147-A177-3AD203B41FA5}">
                      <a16:colId xmlns:a16="http://schemas.microsoft.com/office/drawing/2014/main" val="551079983"/>
                    </a:ext>
                  </a:extLst>
                </a:gridCol>
                <a:gridCol w="677917">
                  <a:extLst>
                    <a:ext uri="{9D8B030D-6E8A-4147-A177-3AD203B41FA5}">
                      <a16:colId xmlns:a16="http://schemas.microsoft.com/office/drawing/2014/main" val="809741096"/>
                    </a:ext>
                  </a:extLst>
                </a:gridCol>
                <a:gridCol w="2885089">
                  <a:extLst>
                    <a:ext uri="{9D8B030D-6E8A-4147-A177-3AD203B41FA5}">
                      <a16:colId xmlns:a16="http://schemas.microsoft.com/office/drawing/2014/main" val="3022678671"/>
                    </a:ext>
                  </a:extLst>
                </a:gridCol>
              </a:tblGrid>
              <a:tr h="12141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конкурс творческих работ «С любовью в сердце»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Масгутов Данил – 1 место учитель Гайфуллина Г.И.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4994052"/>
                  </a:ext>
                </a:extLst>
              </a:tr>
              <a:tr h="8394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«Как животных в мире много»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 Лауреат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Фатыхова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Л. И.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090138"/>
                  </a:ext>
                </a:extLst>
              </a:tr>
              <a:tr h="831723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Олимпиада по математике «Наука на ладони»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Борисова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Фатыхова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Л. И.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5966"/>
                  </a:ext>
                </a:extLst>
              </a:tr>
              <a:tr h="831723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Олимпиада «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Winkid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» по окружающему миру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Иванов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Е, 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Фатыхова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Л. И.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105361"/>
                  </a:ext>
                </a:extLst>
              </a:tr>
              <a:tr h="831723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Олимпиада «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Winkid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» по математике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Дарьин 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Р,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Фатыхова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Л. И.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756715"/>
                  </a:ext>
                </a:extLst>
              </a:tr>
              <a:tr h="1300290"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Всероссийская олимпиада «Рыжий котёнок»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Низамиев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Алан учитель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Фатыхова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Л. И.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320" marR="203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94399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27002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/>
              <a:t>Обмен опытом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 smtClean="0"/>
              <a:t>семинары</a:t>
            </a:r>
            <a:r>
              <a:rPr lang="ru-RU" sz="3600" b="1" dirty="0"/>
              <a:t>, конференции, мероприятия</a:t>
            </a:r>
            <a:r>
              <a:rPr lang="ru-RU" b="1" dirty="0"/>
              <a:t>,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2943537"/>
              </p:ext>
            </p:extLst>
          </p:nvPr>
        </p:nvGraphicFramePr>
        <p:xfrm>
          <a:off x="1295400" y="1833154"/>
          <a:ext cx="10308022" cy="490728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54572">
                  <a:extLst>
                    <a:ext uri="{9D8B030D-6E8A-4147-A177-3AD203B41FA5}">
                      <a16:colId xmlns:a16="http://schemas.microsoft.com/office/drawing/2014/main" val="1542944249"/>
                    </a:ext>
                  </a:extLst>
                </a:gridCol>
                <a:gridCol w="1513836">
                  <a:extLst>
                    <a:ext uri="{9D8B030D-6E8A-4147-A177-3AD203B41FA5}">
                      <a16:colId xmlns:a16="http://schemas.microsoft.com/office/drawing/2014/main" val="4170972248"/>
                    </a:ext>
                  </a:extLst>
                </a:gridCol>
                <a:gridCol w="3688785">
                  <a:extLst>
                    <a:ext uri="{9D8B030D-6E8A-4147-A177-3AD203B41FA5}">
                      <a16:colId xmlns:a16="http://schemas.microsoft.com/office/drawing/2014/main" val="2961253556"/>
                    </a:ext>
                  </a:extLst>
                </a:gridCol>
                <a:gridCol w="2632841">
                  <a:extLst>
                    <a:ext uri="{9D8B030D-6E8A-4147-A177-3AD203B41FA5}">
                      <a16:colId xmlns:a16="http://schemas.microsoft.com/office/drawing/2014/main" val="3628394937"/>
                    </a:ext>
                  </a:extLst>
                </a:gridCol>
                <a:gridCol w="2017988">
                  <a:extLst>
                    <a:ext uri="{9D8B030D-6E8A-4147-A177-3AD203B41FA5}">
                      <a16:colId xmlns:a16="http://schemas.microsoft.com/office/drawing/2014/main" val="3103908525"/>
                    </a:ext>
                  </a:extLst>
                </a:gridCol>
              </a:tblGrid>
              <a:tr h="229018">
                <a:tc>
                  <a:txBody>
                    <a:bodyPr/>
                    <a:lstStyle/>
                    <a:p>
                      <a:pPr indent="1143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Краткая информация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8397887"/>
                  </a:ext>
                </a:extLst>
              </a:tr>
              <a:tr h="343527"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22-23 октября 2022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II Всероссийский форум классных руководителей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Гайнуллина А.М.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382652"/>
                  </a:ext>
                </a:extLst>
              </a:tr>
              <a:tr h="458036"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23.09.2022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«Финансовая грамотность: необходимый навык для младших школьников »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Гайнуллина А.М.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8035992"/>
                  </a:ext>
                </a:extLst>
              </a:tr>
              <a:tr h="458036"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22.9.2022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«ИКТ-компетенции педагога: навыки, необходимые современному учителю»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Гайнуллина А.М.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0710962"/>
                  </a:ext>
                </a:extLst>
              </a:tr>
              <a:tr h="687053"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21.10.22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«Читательская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грамотность,как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основа  формирования всех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направлний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функциональной грамотности»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Хайдарова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А.И.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340" marR="373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088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818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/>
              <a:t>Успеваемость и качество </a:t>
            </a:r>
            <a:r>
              <a:rPr lang="ru-RU" sz="3200" b="1" dirty="0" smtClean="0"/>
              <a:t>3 </a:t>
            </a:r>
            <a:r>
              <a:rPr lang="ru-RU" sz="3200" b="1" dirty="0"/>
              <a:t>классов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026526"/>
              </p:ext>
            </p:extLst>
          </p:nvPr>
        </p:nvGraphicFramePr>
        <p:xfrm>
          <a:off x="725215" y="1371602"/>
          <a:ext cx="10628584" cy="5249914"/>
        </p:xfrm>
        <a:graphic>
          <a:graphicData uri="http://schemas.openxmlformats.org/drawingml/2006/table">
            <a:tbl>
              <a:tblPr/>
              <a:tblGrid>
                <a:gridCol w="2648524">
                  <a:extLst>
                    <a:ext uri="{9D8B030D-6E8A-4147-A177-3AD203B41FA5}">
                      <a16:colId xmlns:a16="http://schemas.microsoft.com/office/drawing/2014/main" val="1787862042"/>
                    </a:ext>
                  </a:extLst>
                </a:gridCol>
                <a:gridCol w="1972599">
                  <a:extLst>
                    <a:ext uri="{9D8B030D-6E8A-4147-A177-3AD203B41FA5}">
                      <a16:colId xmlns:a16="http://schemas.microsoft.com/office/drawing/2014/main" val="3128781209"/>
                    </a:ext>
                  </a:extLst>
                </a:gridCol>
                <a:gridCol w="2414021">
                  <a:extLst>
                    <a:ext uri="{9D8B030D-6E8A-4147-A177-3AD203B41FA5}">
                      <a16:colId xmlns:a16="http://schemas.microsoft.com/office/drawing/2014/main" val="1930973037"/>
                    </a:ext>
                  </a:extLst>
                </a:gridCol>
                <a:gridCol w="3593440">
                  <a:extLst>
                    <a:ext uri="{9D8B030D-6E8A-4147-A177-3AD203B41FA5}">
                      <a16:colId xmlns:a16="http://schemas.microsoft.com/office/drawing/2014/main" val="4121899002"/>
                    </a:ext>
                  </a:extLst>
                </a:gridCol>
              </a:tblGrid>
              <a:tr h="990743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3а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30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100%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56,67%    </a:t>
                      </a:r>
                    </a:p>
                    <a:p>
                      <a:pPr algn="ctr" fontAlgn="t"/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Жукова ОА                          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70581"/>
                  </a:ext>
                </a:extLst>
              </a:tr>
              <a:tr h="14310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3б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26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92,31%</a:t>
                      </a:r>
                    </a:p>
                    <a:p>
                      <a:pPr algn="ctr" fontAlgn="t"/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 </a:t>
                      </a:r>
                      <a:r>
                        <a:rPr lang="ru-RU" sz="24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неаттест</a:t>
                      </a:r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по</a:t>
                      </a:r>
                      <a:r>
                        <a:rPr lang="ru-RU" sz="2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болезни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57,69%                           Чистякова</a:t>
                      </a:r>
                      <a:r>
                        <a:rPr lang="ru-RU" sz="24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 ЕВ</a:t>
                      </a:r>
                      <a:endParaRPr lang="ru-RU" sz="24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057097"/>
                  </a:ext>
                </a:extLst>
              </a:tr>
              <a:tr h="990743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sng" dirty="0">
                          <a:solidFill>
                            <a:schemeClr val="accent1"/>
                          </a:solidFill>
                          <a:effectLst/>
                        </a:rPr>
                        <a:t>3в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sng" dirty="0" smtClean="0">
                          <a:solidFill>
                            <a:schemeClr val="accent1"/>
                          </a:solidFill>
                          <a:effectLst/>
                        </a:rPr>
                        <a:t>26</a:t>
                      </a:r>
                      <a:endParaRPr lang="ru-RU" sz="2400" u="sng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sng" dirty="0">
                          <a:solidFill>
                            <a:schemeClr val="accent1"/>
                          </a:solidFill>
                          <a:effectLst/>
                        </a:rPr>
                        <a:t>100%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sng" dirty="0" smtClean="0">
                          <a:solidFill>
                            <a:schemeClr val="accent1"/>
                          </a:solidFill>
                          <a:effectLst/>
                        </a:rPr>
                        <a:t>61,54%                     </a:t>
                      </a:r>
                      <a:r>
                        <a:rPr lang="ru-RU" sz="2400" u="sng" dirty="0" err="1" smtClean="0">
                          <a:solidFill>
                            <a:schemeClr val="accent1"/>
                          </a:solidFill>
                          <a:effectLst/>
                        </a:rPr>
                        <a:t>Гайфуллина</a:t>
                      </a:r>
                      <a:r>
                        <a:rPr lang="ru-RU" sz="2400" u="sng" baseline="0" dirty="0" smtClean="0">
                          <a:solidFill>
                            <a:schemeClr val="accent1"/>
                          </a:solidFill>
                          <a:effectLst/>
                        </a:rPr>
                        <a:t> ГИ</a:t>
                      </a:r>
                      <a:r>
                        <a:rPr lang="ru-RU" sz="2400" u="sng" dirty="0" smtClean="0">
                          <a:solidFill>
                            <a:schemeClr val="accent1"/>
                          </a:solidFill>
                          <a:effectLst/>
                        </a:rPr>
                        <a:t>.                   </a:t>
                      </a:r>
                      <a:endParaRPr lang="ru-RU" sz="2400" u="sng" dirty="0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688187"/>
                  </a:ext>
                </a:extLst>
              </a:tr>
              <a:tr h="990743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3г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96%</a:t>
                      </a:r>
                    </a:p>
                    <a:p>
                      <a:pPr algn="ctr" fontAlgn="t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</a:rPr>
                        <a:t>неаттест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57,69%                </a:t>
                      </a:r>
                    </a:p>
                    <a:p>
                      <a:pPr algn="ctr" fontAlgn="t"/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</a:rPr>
                        <a:t>Ситдикова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ГР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       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265538"/>
                  </a:ext>
                </a:extLst>
              </a:tr>
              <a:tr h="846611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>
                          <a:effectLst/>
                        </a:rPr>
                        <a:t>итого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effectLst/>
                        </a:rPr>
                        <a:t>108</a:t>
                      </a:r>
                      <a:endParaRPr lang="ru-RU" sz="24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effectLst/>
                        </a:rPr>
                        <a:t>97%</a:t>
                      </a:r>
                      <a:endParaRPr lang="ru-RU" sz="24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effectLst/>
                        </a:rPr>
                        <a:t>58.33%                             </a:t>
                      </a:r>
                      <a:endParaRPr lang="ru-RU" sz="24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9232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521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1704"/>
            <a:ext cx="10515600" cy="423151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8793352"/>
              </p:ext>
            </p:extLst>
          </p:nvPr>
        </p:nvGraphicFramePr>
        <p:xfrm>
          <a:off x="838200" y="740980"/>
          <a:ext cx="10515600" cy="593607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38807">
                  <a:extLst>
                    <a:ext uri="{9D8B030D-6E8A-4147-A177-3AD203B41FA5}">
                      <a16:colId xmlns:a16="http://schemas.microsoft.com/office/drawing/2014/main" val="2715722525"/>
                    </a:ext>
                  </a:extLst>
                </a:gridCol>
                <a:gridCol w="1569239">
                  <a:extLst>
                    <a:ext uri="{9D8B030D-6E8A-4147-A177-3AD203B41FA5}">
                      <a16:colId xmlns:a16="http://schemas.microsoft.com/office/drawing/2014/main" val="2646955161"/>
                    </a:ext>
                  </a:extLst>
                </a:gridCol>
                <a:gridCol w="3727975">
                  <a:extLst>
                    <a:ext uri="{9D8B030D-6E8A-4147-A177-3AD203B41FA5}">
                      <a16:colId xmlns:a16="http://schemas.microsoft.com/office/drawing/2014/main" val="571364261"/>
                    </a:ext>
                  </a:extLst>
                </a:gridCol>
                <a:gridCol w="1513489">
                  <a:extLst>
                    <a:ext uri="{9D8B030D-6E8A-4147-A177-3AD203B41FA5}">
                      <a16:colId xmlns:a16="http://schemas.microsoft.com/office/drawing/2014/main" val="1554550942"/>
                    </a:ext>
                  </a:extLst>
                </a:gridCol>
                <a:gridCol w="3266090">
                  <a:extLst>
                    <a:ext uri="{9D8B030D-6E8A-4147-A177-3AD203B41FA5}">
                      <a16:colId xmlns:a16="http://schemas.microsoft.com/office/drawing/2014/main" val="3055411774"/>
                    </a:ext>
                  </a:extLst>
                </a:gridCol>
              </a:tblGrid>
              <a:tr h="2453103">
                <a:tc>
                  <a:txBody>
                    <a:bodyPr/>
                    <a:lstStyle/>
                    <a:p>
                      <a:pPr indent="1143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21.09.2022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"Современный урок русского языка и литературного чтения. Какой он? Эффективные методы и приемы усвоения знаний и способы преодоления трудностей младшими школьниками."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89375" algn="l"/>
                        </a:tabLs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Гисматуллина Г.Ф. ;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89375" algn="l"/>
                        </a:tabLs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ООО «Издательство «ЭКЗАМЕН», для педагогов на платформе events.webinar.ru;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6309041"/>
                  </a:ext>
                </a:extLst>
              </a:tr>
              <a:tr h="3206717">
                <a:tc>
                  <a:txBody>
                    <a:bodyPr/>
                    <a:lstStyle/>
                    <a:p>
                      <a:pPr indent="1143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89375" algn="l"/>
                        </a:tabLs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04.02.2022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Способы и приёмы работы с обучающимися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 подготовке к ВПР по математике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143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Районный</a:t>
                      </a:r>
                      <a:r>
                        <a:rPr lang="ru-RU" sz="20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89375" algn="l"/>
                        </a:tabLst>
                      </a:pPr>
                      <a:r>
                        <a:rPr lang="ru-RU" sz="2000" dirty="0">
                          <a:solidFill>
                            <a:srgbClr val="2D2A2A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Андреева М.В. Подготовка к ВПР по математике в начальной школе, для учителей начальных классов, Учебно-методический сектор ИМО  МКУ УО ИК МО г. Казани по Авиастроительному и Ново-Савиновскому районам, г. Казань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1230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9574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Успеваемость и качество </a:t>
            </a:r>
            <a:r>
              <a:rPr lang="ru-RU" b="1" dirty="0" smtClean="0"/>
              <a:t>4 </a:t>
            </a:r>
            <a:r>
              <a:rPr lang="ru-RU" b="1" dirty="0"/>
              <a:t>классов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1369684"/>
              </p:ext>
            </p:extLst>
          </p:nvPr>
        </p:nvGraphicFramePr>
        <p:xfrm>
          <a:off x="678874" y="1898070"/>
          <a:ext cx="10674926" cy="4397277"/>
        </p:xfrm>
        <a:graphic>
          <a:graphicData uri="http://schemas.openxmlformats.org/drawingml/2006/table">
            <a:tbl>
              <a:tblPr/>
              <a:tblGrid>
                <a:gridCol w="1862603">
                  <a:extLst>
                    <a:ext uri="{9D8B030D-6E8A-4147-A177-3AD203B41FA5}">
                      <a16:colId xmlns:a16="http://schemas.microsoft.com/office/drawing/2014/main" val="2850877959"/>
                    </a:ext>
                  </a:extLst>
                </a:gridCol>
                <a:gridCol w="2082913">
                  <a:extLst>
                    <a:ext uri="{9D8B030D-6E8A-4147-A177-3AD203B41FA5}">
                      <a16:colId xmlns:a16="http://schemas.microsoft.com/office/drawing/2014/main" val="3968640529"/>
                    </a:ext>
                  </a:extLst>
                </a:gridCol>
                <a:gridCol w="3701176">
                  <a:extLst>
                    <a:ext uri="{9D8B030D-6E8A-4147-A177-3AD203B41FA5}">
                      <a16:colId xmlns:a16="http://schemas.microsoft.com/office/drawing/2014/main" val="1009096949"/>
                    </a:ext>
                  </a:extLst>
                </a:gridCol>
                <a:gridCol w="3028234">
                  <a:extLst>
                    <a:ext uri="{9D8B030D-6E8A-4147-A177-3AD203B41FA5}">
                      <a16:colId xmlns:a16="http://schemas.microsoft.com/office/drawing/2014/main" val="3519509527"/>
                    </a:ext>
                  </a:extLst>
                </a:gridCol>
              </a:tblGrid>
              <a:tr h="6952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sng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4а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sng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33</a:t>
                      </a:r>
                      <a:endParaRPr lang="ru-RU" sz="2400" u="sng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sng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100%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u="sng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75.76%              </a:t>
                      </a:r>
                      <a:r>
                        <a:rPr lang="ru-RU" sz="2400" u="sng" dirty="0" err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Гайнуллина</a:t>
                      </a:r>
                      <a:r>
                        <a:rPr lang="ru-RU" sz="2400" u="sng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АМ</a:t>
                      </a:r>
                      <a:r>
                        <a:rPr lang="ru-RU" sz="2400" u="sng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  </a:t>
                      </a:r>
                      <a:endParaRPr lang="ru-RU" sz="2400" u="sng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64221"/>
                  </a:ext>
                </a:extLst>
              </a:tr>
              <a:tr h="6952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>
                          <a:effectLst/>
                        </a:rPr>
                        <a:t>4б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effectLst/>
                        </a:rPr>
                        <a:t>29</a:t>
                      </a:r>
                      <a:endParaRPr lang="ru-RU" sz="24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>
                          <a:effectLst/>
                        </a:rPr>
                        <a:t>100%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effectLst/>
                        </a:rPr>
                        <a:t>65,52%                </a:t>
                      </a:r>
                    </a:p>
                    <a:p>
                      <a:pPr algn="ctr" fontAlgn="t"/>
                      <a:r>
                        <a:rPr lang="ru-RU" sz="2400" dirty="0" smtClean="0">
                          <a:effectLst/>
                        </a:rPr>
                        <a:t>Мухина</a:t>
                      </a:r>
                      <a:r>
                        <a:rPr lang="ru-RU" sz="2400" baseline="0" dirty="0" smtClean="0">
                          <a:effectLst/>
                        </a:rPr>
                        <a:t> НВ</a:t>
                      </a:r>
                      <a:endParaRPr lang="ru-RU" sz="24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709913"/>
                  </a:ext>
                </a:extLst>
              </a:tr>
              <a:tr h="6952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>
                          <a:effectLst/>
                        </a:rPr>
                        <a:t>4в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effectLst/>
                        </a:rPr>
                        <a:t>30</a:t>
                      </a:r>
                      <a:endParaRPr lang="ru-RU" sz="24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>
                          <a:effectLst/>
                        </a:rPr>
                        <a:t>100%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effectLst/>
                        </a:rPr>
                        <a:t>56,67%                 </a:t>
                      </a:r>
                      <a:r>
                        <a:rPr lang="ru-RU" sz="2400" dirty="0" err="1" smtClean="0">
                          <a:effectLst/>
                        </a:rPr>
                        <a:t>Яруллина</a:t>
                      </a:r>
                      <a:r>
                        <a:rPr lang="ru-RU" sz="2400" baseline="0" dirty="0" smtClean="0">
                          <a:effectLst/>
                        </a:rPr>
                        <a:t> ГН</a:t>
                      </a:r>
                      <a:endParaRPr lang="ru-RU" sz="240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706785"/>
                  </a:ext>
                </a:extLst>
              </a:tr>
              <a:tr h="19283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4г</a:t>
                      </a:r>
                    </a:p>
                    <a:p>
                      <a:pPr algn="ctr" fontAlgn="t"/>
                      <a:endParaRPr lang="ru-RU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fontAlgn="t"/>
                      <a:endParaRPr lang="ru-RU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fontAlgn="t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31</a:t>
                      </a:r>
                    </a:p>
                    <a:p>
                      <a:pPr algn="ctr" fontAlgn="t"/>
                      <a:endParaRPr lang="ru-RU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fontAlgn="t"/>
                      <a:endParaRPr lang="ru-RU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fontAlgn="t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123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</a:p>
                    <a:p>
                      <a:pPr algn="ctr" fontAlgn="t"/>
                      <a:endParaRPr lang="ru-RU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fontAlgn="t"/>
                      <a:endParaRPr lang="ru-RU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fontAlgn="t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100%</a:t>
                      </a: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58.06%  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          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</a:rPr>
                        <a:t>Киямова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effectLst/>
                        </a:rPr>
                        <a:t> АА</a:t>
                      </a:r>
                      <a:endParaRPr lang="ru-RU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 fontAlgn="t"/>
                      <a:endParaRPr lang="ru-RU" sz="24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 fontAlgn="t"/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</a:rPr>
                        <a:t>                  64%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BC0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956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7779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Высокий процент качества в начальной школе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377004"/>
              </p:ext>
            </p:extLst>
          </p:nvPr>
        </p:nvGraphicFramePr>
        <p:xfrm>
          <a:off x="838200" y="1825625"/>
          <a:ext cx="10515600" cy="4021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7317">
                  <a:extLst>
                    <a:ext uri="{9D8B030D-6E8A-4147-A177-3AD203B41FA5}">
                      <a16:colId xmlns:a16="http://schemas.microsoft.com/office/drawing/2014/main" val="181820670"/>
                    </a:ext>
                  </a:extLst>
                </a:gridCol>
                <a:gridCol w="3499945">
                  <a:extLst>
                    <a:ext uri="{9D8B030D-6E8A-4147-A177-3AD203B41FA5}">
                      <a16:colId xmlns:a16="http://schemas.microsoft.com/office/drawing/2014/main" val="3794301441"/>
                    </a:ext>
                  </a:extLst>
                </a:gridCol>
                <a:gridCol w="3518338">
                  <a:extLst>
                    <a:ext uri="{9D8B030D-6E8A-4147-A177-3AD203B41FA5}">
                      <a16:colId xmlns:a16="http://schemas.microsoft.com/office/drawing/2014/main" val="3242676860"/>
                    </a:ext>
                  </a:extLst>
                </a:gridCol>
              </a:tblGrid>
              <a:tr h="82082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Класс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Качество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Учитель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548859"/>
                  </a:ext>
                </a:extLst>
              </a:tr>
              <a:tr h="820824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2А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4А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76%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76%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chemeClr val="tx1"/>
                          </a:solidFill>
                        </a:rPr>
                        <a:t>Фатыхова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ЛИ</a:t>
                      </a:r>
                    </a:p>
                    <a:p>
                      <a:r>
                        <a:rPr lang="ru-RU" sz="3200" baseline="0" dirty="0" err="1" smtClean="0">
                          <a:solidFill>
                            <a:schemeClr val="tx1"/>
                          </a:solidFill>
                        </a:rPr>
                        <a:t>Гайнуллина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АМ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590772"/>
                  </a:ext>
                </a:extLst>
              </a:tr>
              <a:tr h="820824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2В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4Б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71%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66%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chemeClr val="tx1"/>
                          </a:solidFill>
                        </a:rPr>
                        <a:t>Валиуллина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ЭА</a:t>
                      </a:r>
                    </a:p>
                    <a:p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Мухина НВ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499001"/>
                  </a:ext>
                </a:extLst>
              </a:tr>
              <a:tr h="820824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3В</a:t>
                      </a:r>
                    </a:p>
                    <a:p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61%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chemeClr val="tx1"/>
                          </a:solidFill>
                        </a:rPr>
                        <a:t>Гайфуллина</a:t>
                      </a:r>
                      <a:r>
                        <a:rPr lang="ru-RU" sz="3200" baseline="0" dirty="0" smtClean="0">
                          <a:solidFill>
                            <a:schemeClr val="tx1"/>
                          </a:solidFill>
                        </a:rPr>
                        <a:t> ГИ</a:t>
                      </a:r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429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5807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Низкий процент качества в начальной школе</a:t>
            </a: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97591"/>
              </p:ext>
            </p:extLst>
          </p:nvPr>
        </p:nvGraphicFramePr>
        <p:xfrm>
          <a:off x="838200" y="1825625"/>
          <a:ext cx="10515600" cy="2462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8182067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79430144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242676860"/>
                    </a:ext>
                  </a:extLst>
                </a:gridCol>
              </a:tblGrid>
              <a:tr h="82082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Класс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Качество</a:t>
                      </a:r>
                      <a:endParaRPr lang="ru-RU" sz="2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Учитель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548859"/>
                  </a:ext>
                </a:extLst>
              </a:tr>
              <a:tr h="82082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2Г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aseline="0" dirty="0" smtClean="0"/>
                        <a:t>53 </a:t>
                      </a:r>
                      <a:r>
                        <a:rPr lang="ru-RU" sz="2400" dirty="0" smtClean="0"/>
                        <a:t>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 smtClean="0"/>
                        <a:t>Кутдусова</a:t>
                      </a:r>
                      <a:r>
                        <a:rPr lang="ru-RU" sz="2400" baseline="0" dirty="0" smtClean="0"/>
                        <a:t> И. И.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590772"/>
                  </a:ext>
                </a:extLst>
              </a:tr>
              <a:tr h="82082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2Б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53%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 smtClean="0"/>
                        <a:t>Аниварова</a:t>
                      </a:r>
                      <a:r>
                        <a:rPr lang="ru-RU" sz="2400" baseline="0" dirty="0" smtClean="0"/>
                        <a:t> ЗА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499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1900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Итого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Процент качества в начальной школе-62,22%</a:t>
            </a:r>
          </a:p>
          <a:p>
            <a:pPr marL="0" indent="0">
              <a:buNone/>
            </a:pPr>
            <a:r>
              <a:rPr lang="ru-RU" dirty="0" smtClean="0"/>
              <a:t>Процент успеваемости -99,17%</a:t>
            </a:r>
          </a:p>
          <a:p>
            <a:pPr marL="0" indent="0">
              <a:buNone/>
            </a:pPr>
            <a:r>
              <a:rPr lang="ru-RU" dirty="0" smtClean="0"/>
              <a:t>Всего уч-ся 2-4 классов : 360 чел </a:t>
            </a:r>
          </a:p>
          <a:p>
            <a:pPr marL="0" indent="0">
              <a:buNone/>
            </a:pPr>
            <a:r>
              <a:rPr lang="ru-RU" dirty="0" err="1" smtClean="0"/>
              <a:t>Неаттестовано</a:t>
            </a:r>
            <a:r>
              <a:rPr lang="ru-RU" dirty="0" smtClean="0"/>
              <a:t>: 3 чел( 3Г, 3Б-по болезни)</a:t>
            </a:r>
          </a:p>
          <a:p>
            <a:pPr marL="0" indent="0">
              <a:buNone/>
            </a:pPr>
            <a:r>
              <a:rPr lang="ru-RU" dirty="0" smtClean="0"/>
              <a:t>Отличников- 38 чел</a:t>
            </a:r>
          </a:p>
          <a:p>
            <a:pPr marL="0" indent="0">
              <a:buNone/>
            </a:pPr>
            <a:r>
              <a:rPr lang="ru-RU" dirty="0" smtClean="0"/>
              <a:t>Ударников -186чел</a:t>
            </a:r>
          </a:p>
          <a:p>
            <a:pPr marL="0" indent="0">
              <a:buNone/>
            </a:pPr>
            <a:r>
              <a:rPr lang="ru-RU" dirty="0" smtClean="0"/>
              <a:t>Успевающих на 3 и 4- 133 чел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Работа по освоению современных педагогических систем обучения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Повышение </a:t>
            </a:r>
            <a:r>
              <a:rPr lang="ru-RU" dirty="0"/>
              <a:t>уровня научно-теоретической и методической подготовки учителя. Работа по теме самообразования:</a:t>
            </a:r>
          </a:p>
          <a:p>
            <a:r>
              <a:rPr lang="ru-RU" dirty="0"/>
              <a:t>- Семинар для руководителей РМО учителей физической культуры по теме: « Обновленный ФГОС: изменения, требования, возможности в учебном предмете»</a:t>
            </a:r>
          </a:p>
          <a:p>
            <a:r>
              <a:rPr lang="ru-RU" dirty="0"/>
              <a:t>-Семинар по проведению внеурочного занятия «Разговоры о важном»</a:t>
            </a:r>
          </a:p>
          <a:p>
            <a:r>
              <a:rPr lang="ru-RU" dirty="0"/>
              <a:t>-Всероссийский семинар « Читательская грамотность как основа формирования всех направлений функциональной грамотности. Как работать с электронными текстами повседневности.»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1729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Семинар «МЭО. Искусство, начальное образование»</a:t>
            </a:r>
          </a:p>
          <a:p>
            <a:r>
              <a:rPr lang="ru-RU" dirty="0"/>
              <a:t>- Семинар по подготовке к ВПР для учителей 4 классов</a:t>
            </a:r>
          </a:p>
          <a:p>
            <a:r>
              <a:rPr lang="ru-RU" dirty="0"/>
              <a:t>- </a:t>
            </a:r>
            <a:r>
              <a:rPr lang="ru-RU" dirty="0" err="1"/>
              <a:t>Вебинар</a:t>
            </a:r>
            <a:r>
              <a:rPr lang="ru-RU" dirty="0"/>
              <a:t> (Академия наук РТ и издательство «Экзамен») в онлайн режиме для </a:t>
            </a:r>
            <a:r>
              <a:rPr lang="ru-RU" dirty="0" err="1"/>
              <a:t>зам.директора</a:t>
            </a:r>
            <a:r>
              <a:rPr lang="ru-RU" dirty="0"/>
              <a:t> по начальным классам, учителей начальных классов по теме</a:t>
            </a:r>
            <a:r>
              <a:rPr lang="ru-RU" b="1" dirty="0"/>
              <a:t> </a:t>
            </a:r>
            <a:r>
              <a:rPr lang="ru-RU" dirty="0"/>
              <a:t>«Современные требования к качеству начального общего образования. Система оценивания обучающихся в рамках текущего (ВСОКО) и итогового контроля (ВПР) в начальной школе».</a:t>
            </a:r>
          </a:p>
          <a:p>
            <a:r>
              <a:rPr lang="ru-RU" dirty="0"/>
              <a:t>-Сбор статей для выпуска журнала </a:t>
            </a:r>
            <a:r>
              <a:rPr lang="en-US" dirty="0" err="1"/>
              <a:t>kazanobr</a:t>
            </a:r>
            <a:r>
              <a:rPr lang="ru-RU" dirty="0"/>
              <a:t> (</a:t>
            </a:r>
            <a:r>
              <a:rPr lang="ru-RU" dirty="0" err="1"/>
              <a:t>Управл.обр.г.Казани</a:t>
            </a:r>
            <a:r>
              <a:rPr lang="ru-RU" dirty="0"/>
              <a:t>)</a:t>
            </a:r>
          </a:p>
          <a:p>
            <a:r>
              <a:rPr lang="ru-RU" dirty="0"/>
              <a:t>-Участие учителей во Всероссийском форуме « Противодействие идеологии терроризма в образовательной и молодежной среде»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3792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1996</Words>
  <Application>Microsoft Office PowerPoint</Application>
  <PresentationFormat>Широкоэкранный</PresentationFormat>
  <Paragraphs>444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Тема Office</vt:lpstr>
      <vt:lpstr>Отчет о проделанной работе учителей начальных классов  за 1 четверть 2022-2023 учебный год</vt:lpstr>
      <vt:lpstr>Успеваемость и качество 2 классов</vt:lpstr>
      <vt:lpstr>Успеваемость и качество 3 классов</vt:lpstr>
      <vt:lpstr>Успеваемость и качество 4 классов</vt:lpstr>
      <vt:lpstr>Высокий процент качества в начальной школе</vt:lpstr>
      <vt:lpstr>Низкий процент качества в начальной школе</vt:lpstr>
      <vt:lpstr>Итого</vt:lpstr>
      <vt:lpstr>Работа по освоению современных педагогических систем обучения </vt:lpstr>
      <vt:lpstr>Презентация PowerPoint</vt:lpstr>
      <vt:lpstr>Работа по предупреждению неуспеваемости школьников, воспитанию положительного отношения к учебе </vt:lpstr>
      <vt:lpstr>Презентация PowerPoint</vt:lpstr>
      <vt:lpstr>Организация работы с детьми, имеющими повышенную мотивацию учебно - познавательной деятельности </vt:lpstr>
      <vt:lpstr>Привлечение «одаренных», «мотивированных» детей к участию в школьных и городских олимпиадах и марафонах, окружных фестивалях научно-технического творчества, проектно-исследовательских конференциях: </vt:lpstr>
      <vt:lpstr> Публикации за 1 четверть 2022-2023 уч. год     </vt:lpstr>
      <vt:lpstr>Участие педагогов в профессиональных конкурсах, грантах, проектах, фестивалях за 1 четверть </vt:lpstr>
      <vt:lpstr>Участие педагогов в профессиональных конкурсах, грантах, проектах, фестивалях за 1 четверть </vt:lpstr>
      <vt:lpstr>Участие учащихся в конкурсах, конференциях, соревнованиях </vt:lpstr>
      <vt:lpstr>Участие учащихся в конкурсах, конференциях, соревнованиях </vt:lpstr>
      <vt:lpstr>Участие учащихся в конкурсах, конференциях, соревнованиях </vt:lpstr>
      <vt:lpstr>Участие учащихся в конкурсах, конференциях, соревнованиях </vt:lpstr>
      <vt:lpstr>Участие учащихся в конкурсах, конференциях, соревнованиях </vt:lpstr>
      <vt:lpstr>Участие учащихся в конкурсах, конференциях, соревнованиях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Обмен опытом семинары, конференции, мероприятия,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Рабочая программа 2020-2021 учебный год</dc:title>
  <dc:creator>Figylin</dc:creator>
  <cp:lastModifiedBy>Ринат</cp:lastModifiedBy>
  <cp:revision>52</cp:revision>
  <dcterms:created xsi:type="dcterms:W3CDTF">2020-09-28T07:38:40Z</dcterms:created>
  <dcterms:modified xsi:type="dcterms:W3CDTF">2022-11-09T08:31:03Z</dcterms:modified>
</cp:coreProperties>
</file>